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327" r:id="rId2"/>
    <p:sldId id="328" r:id="rId3"/>
    <p:sldId id="256" r:id="rId4"/>
    <p:sldId id="258" r:id="rId5"/>
    <p:sldId id="284" r:id="rId6"/>
    <p:sldId id="285" r:id="rId7"/>
    <p:sldId id="286" r:id="rId8"/>
    <p:sldId id="287" r:id="rId9"/>
    <p:sldId id="288" r:id="rId10"/>
    <p:sldId id="263" r:id="rId11"/>
    <p:sldId id="264" r:id="rId12"/>
    <p:sldId id="265" r:id="rId13"/>
    <p:sldId id="289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30" r:id="rId55"/>
    <p:sldId id="331" r:id="rId56"/>
    <p:sldId id="332" r:id="rId5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55" autoAdjust="0"/>
    <p:restoredTop sz="86407" autoAdjust="0"/>
  </p:normalViewPr>
  <p:slideViewPr>
    <p:cSldViewPr>
      <p:cViewPr varScale="1">
        <p:scale>
          <a:sx n="105" d="100"/>
          <a:sy n="105" d="100"/>
        </p:scale>
        <p:origin x="1424" y="200"/>
      </p:cViewPr>
      <p:guideLst>
        <p:guide orient="horz" pos="2160"/>
        <p:guide pos="28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236" y="-90"/>
      </p:cViewPr>
      <p:guideLst>
        <p:guide orient="horz" pos="2880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5B62D69-98C8-4B48-9731-9D6A3E6F0CAD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61C8D02-A9D3-0A48-BBC5-C6E43523EDF7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146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7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0F2F67-C8AC-764F-8D03-9942A345F5C3}" type="slidenum">
              <a:rPr lang="en-US" altLang="en-US" smtClean="0">
                <a:latin typeface="Calibri" panose="020F0502020204030204" pitchFamily="34" charset="0"/>
              </a:rPr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362B82-B877-294D-984D-95245E0C9B41}" type="slidenum">
              <a:rPr lang="en-US" altLang="en-US" smtClean="0"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6626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FE5B77-7CCC-6840-A118-D6E7A186EFB3}" type="slidenum">
              <a:rPr lang="en-US" altLang="en-US" smtClean="0">
                <a:latin typeface="Calibri" panose="020F0502020204030204" pitchFamily="34" charset="0"/>
              </a:rPr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E226B3-7F2B-0F4B-86F7-9D214FEF252B}" type="slidenum">
              <a:rPr lang="en-US" altLang="en-US" smtClean="0"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Cubs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C33A2B-98D0-CB4A-A943-7FC5E01643C9}" type="slidenum">
              <a:rPr lang="en-US" altLang="en-US" smtClean="0"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CD317E-2D47-104F-9A90-E63E82636F29}" type="slidenum">
              <a:rPr lang="en-US" altLang="en-US" smtClean="0"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2579E-822F-274D-B31F-D4815497934B}" type="slidenum">
              <a:rPr lang="en-US" altLang="en-US" smtClean="0"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E33485-E4D3-604B-9D5A-7F8008D5A179}" type="slidenum">
              <a:rPr lang="en-US" altLang="en-US" smtClean="0"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181333-45BC-7E4D-A526-6DA86D7F6426}" type="slidenum">
              <a:rPr lang="en-US" altLang="en-US" smtClean="0"/>
              <a:t>4</a:t>
            </a:fld>
            <a:endParaRPr lang="en-US" alt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F3AB0A-DA22-574C-B64D-B3FD5B3F231F}" type="slidenum">
              <a:rPr lang="en-US" altLang="en-US" smtClean="0"/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0DE881-1DF4-2B47-8F23-4FE0254961A4}" type="slidenum">
              <a:rPr lang="en-US" altLang="en-US" smtClean="0"/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CC2458-B38E-8143-9663-7C4FC2E3A2B9}" type="slidenum">
              <a:rPr lang="en-US" altLang="en-US" smtClean="0"/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98D0FB-C38A-EA46-BBC3-FBDA8B35318E}" type="slidenum">
              <a:rPr lang="en-US" altLang="en-US" smtClean="0"/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993953-61E6-7F47-BA15-4654E3C9BC43}" type="slidenum">
              <a:rPr lang="en-US" altLang="en-US" smtClean="0"/>
              <a:t>5</a:t>
            </a:fld>
            <a:endParaRPr lang="en-US" alt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CF45F2-ADDD-CD49-95D4-2A0B451238CA}" type="slidenum">
              <a:rPr lang="en-US" altLang="en-US" smtClean="0"/>
              <a:t>6</a:t>
            </a:fld>
            <a:endParaRPr lang="en-US" alt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7DA612-09A9-FB49-86D1-6F830AEEDE71}" type="slidenum">
              <a:rPr lang="en-US" altLang="en-US" smtClean="0"/>
              <a:t>7</a:t>
            </a:fld>
            <a:endParaRPr lang="en-US" alt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248266-3B17-494A-B6E2-006BABC3AE44}" type="slidenum">
              <a:rPr lang="en-US" altLang="en-US" smtClean="0"/>
              <a:t>8</a:t>
            </a:fld>
            <a:endParaRPr lang="en-US" alt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0BDE7A-CA2D-1244-A49D-2EFF49BC283F}" type="slidenum">
              <a:rPr lang="en-US" altLang="en-US" smtClean="0"/>
              <a:t>9</a:t>
            </a:fld>
            <a:endParaRPr lang="en-US" alt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C758F9-E868-8945-9AA2-B3C07078B8CD}" type="slidenum">
              <a:rPr lang="en-US" altLang="en-US" smtClean="0"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0B3AEC-71C1-8A4F-B67E-A78256339FBE}" type="slidenum">
              <a:rPr lang="en-US" altLang="en-US" smtClean="0"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7DA6-EF32-4441-B963-02765BE4417D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7398-1FF8-2C4A-B0D1-94DB180DE42B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C0F9D-6C4F-D949-BF1A-6BC30FA4A0AF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4BF4-ABAE-1D4F-8BA3-FC8E0B3A40FF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5E1C3-DB0A-8942-97E7-8615C88405D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27CA-E870-2443-91DD-2AFA1EAFD5B0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437C1-E18E-3141-9CA7-3DACB72E028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C162-1CB0-FE49-91B4-771C81D7A405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4279A-86A3-D34D-B27B-6EC6035C2F46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1350" y="6235700"/>
            <a:ext cx="3805238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83EE-23AA-764A-83DA-C43EC4A218F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/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39763" y="6235700"/>
            <a:ext cx="3803650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C71D1-D1BC-114D-AB71-BA51566A66CD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550" y="965200"/>
            <a:ext cx="5937250" cy="118745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7043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6550" y="2638425"/>
            <a:ext cx="59372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525" y="6238875"/>
            <a:ext cx="2065338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725" y="6235700"/>
            <a:ext cx="455771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713" y="6218238"/>
            <a:ext cx="365125" cy="365125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spc="0" baseline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8BA438F3-E153-FB4C-B21A-B1E080BFB79C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9pPr>
    </p:titleStyle>
    <p:bodyStyle>
      <a:lvl1pPr marL="2286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6.xml"/><Relationship Id="rId18" Type="http://schemas.openxmlformats.org/officeDocument/2006/relationships/slide" Target="slide7.xml"/><Relationship Id="rId26" Type="http://schemas.openxmlformats.org/officeDocument/2006/relationships/slide" Target="slide23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24.xml"/><Relationship Id="rId12" Type="http://schemas.openxmlformats.org/officeDocument/2006/relationships/slide" Target="slide25.xml"/><Relationship Id="rId17" Type="http://schemas.openxmlformats.org/officeDocument/2006/relationships/slide" Target="slide26.xml"/><Relationship Id="rId25" Type="http://schemas.openxmlformats.org/officeDocument/2006/relationships/slide" Target="slide18.xml"/><Relationship Id="rId2" Type="http://schemas.openxmlformats.org/officeDocument/2006/relationships/notesSlide" Target="../notesSlides/notesSlide1.xml"/><Relationship Id="rId16" Type="http://schemas.openxmlformats.org/officeDocument/2006/relationships/slide" Target="slide21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11" Type="http://schemas.openxmlformats.org/officeDocument/2006/relationships/slide" Target="slide20.xml"/><Relationship Id="rId24" Type="http://schemas.openxmlformats.org/officeDocument/2006/relationships/slide" Target="slide13.xml"/><Relationship Id="rId5" Type="http://schemas.openxmlformats.org/officeDocument/2006/relationships/slide" Target="slide14.xml"/><Relationship Id="rId15" Type="http://schemas.openxmlformats.org/officeDocument/2006/relationships/slide" Target="slide16.xml"/><Relationship Id="rId23" Type="http://schemas.openxmlformats.org/officeDocument/2006/relationships/slide" Target="slide8.xml"/><Relationship Id="rId28" Type="http://schemas.openxmlformats.org/officeDocument/2006/relationships/slide" Target="slide54.xml"/><Relationship Id="rId10" Type="http://schemas.openxmlformats.org/officeDocument/2006/relationships/slide" Target="slide15.xml"/><Relationship Id="rId19" Type="http://schemas.openxmlformats.org/officeDocument/2006/relationships/slide" Target="slide12.xml"/><Relationship Id="rId4" Type="http://schemas.openxmlformats.org/officeDocument/2006/relationships/slide" Target="slide9.xml"/><Relationship Id="rId9" Type="http://schemas.openxmlformats.org/officeDocument/2006/relationships/slide" Target="slide10.xml"/><Relationship Id="rId14" Type="http://schemas.openxmlformats.org/officeDocument/2006/relationships/slide" Target="slide11.xml"/><Relationship Id="rId22" Type="http://schemas.openxmlformats.org/officeDocument/2006/relationships/slide" Target="slide27.xml"/><Relationship Id="rId27" Type="http://schemas.openxmlformats.org/officeDocument/2006/relationships/slide" Target="slide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1725" y="2386013"/>
            <a:ext cx="6940550" cy="16462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Countries &amp; Capitals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0888" y="4352925"/>
            <a:ext cx="5102225" cy="12398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We give you the Capital.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You tell us the Country.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0" y="914400"/>
          <a:ext cx="7604125" cy="4389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9438">
                <a:tc>
                  <a:txBody>
                    <a:bodyPr/>
                    <a:lstStyle/>
                    <a:p>
                      <a:pPr algn="ctr" eaLnBrk="1" hangingPunct="1"/>
                      <a:r>
                        <a:rPr lang="en-US" altLang="en-CA" sz="4400" dirty="0">
                          <a:latin typeface="American Typewriter" panose="02090604020004020304" pitchFamily="18" charset="77"/>
                        </a:rPr>
                        <a:t>Buenos Aires</a:t>
                      </a: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/>
          <p:cNvSpPr txBox="1">
            <a:spLocks noChangeArrowheads="1"/>
          </p:cNvSpPr>
          <p:nvPr/>
        </p:nvSpPr>
        <p:spPr bwMode="auto">
          <a:xfrm>
            <a:off x="1447800" y="1752600"/>
            <a:ext cx="184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br>
              <a:rPr lang="en-CA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636588" y="1295400"/>
            <a:ext cx="7924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Lima</a:t>
            </a:r>
          </a:p>
        </p:txBody>
      </p:sp>
      <p:sp>
        <p:nvSpPr>
          <p:cNvPr id="3" name="Arrow: Right 2">
            <a:hlinkClick r:id="rId3" action="ppaction://hlinksldjump"/>
          </p:cNvPr>
          <p:cNvSpPr/>
          <p:nvPr/>
        </p:nvSpPr>
        <p:spPr>
          <a:xfrm>
            <a:off x="7543800" y="585946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4900" y="1330325"/>
            <a:ext cx="6934200" cy="768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Caracas</a:t>
            </a:r>
          </a:p>
        </p:txBody>
      </p:sp>
      <p:sp>
        <p:nvSpPr>
          <p:cNvPr id="3" name="Arrow: Right 2">
            <a:hlinkClick r:id="rId3" action="ppaction://hlinksldjump"/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89000"/>
            <a:ext cx="7315200" cy="10452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Asuncion</a:t>
            </a:r>
            <a:endParaRPr lang="en-CA" altLang="en-US" sz="4400" dirty="0">
              <a:latin typeface="American Typewriter" panose="02090604020004020304" pitchFamily="18" charset="77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CA" dirty="0">
              <a:latin typeface="+mn-lt"/>
            </a:endParaRPr>
          </a:p>
        </p:txBody>
      </p:sp>
      <p:sp>
        <p:nvSpPr>
          <p:cNvPr id="4" name="Arrow: Right 3">
            <a:hlinkClick r:id="rId3" action="ppaction://hlinksldjump"/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2"/>
          <p:cNvSpPr txBox="1">
            <a:spLocks noChangeArrowheads="1"/>
          </p:cNvSpPr>
          <p:nvPr/>
        </p:nvSpPr>
        <p:spPr bwMode="auto">
          <a:xfrm>
            <a:off x="914400" y="1143000"/>
            <a:ext cx="7543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Paris</a:t>
            </a:r>
          </a:p>
        </p:txBody>
      </p:sp>
      <p:sp>
        <p:nvSpPr>
          <p:cNvPr id="4" name="Arrow: Right 3">
            <a:hlinkClick r:id="rId3" action="ppaction://hlinksldjump"/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dirty="0"/>
          </a:p>
        </p:txBody>
      </p:sp>
      <p:sp>
        <p:nvSpPr>
          <p:cNvPr id="5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2"/>
          <p:cNvSpPr txBox="1">
            <a:spLocks noChangeArrowheads="1"/>
          </p:cNvSpPr>
          <p:nvPr/>
        </p:nvSpPr>
        <p:spPr bwMode="auto">
          <a:xfrm>
            <a:off x="792163" y="1249363"/>
            <a:ext cx="73152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Lisbon</a:t>
            </a:r>
          </a:p>
        </p:txBody>
      </p:sp>
      <p:sp>
        <p:nvSpPr>
          <p:cNvPr id="2" name="Arrow: Right 1">
            <a:hlinkClick r:id="rId3" action="ppaction://hlinksldjump"/>
          </p:cNvPr>
          <p:cNvSpPr/>
          <p:nvPr/>
        </p:nvSpPr>
        <p:spPr>
          <a:xfrm>
            <a:off x="7543800" y="583723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00100" y="1233488"/>
          <a:ext cx="7543800" cy="4391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1025">
                <a:tc>
                  <a:txBody>
                    <a:bodyPr/>
                    <a:lstStyle/>
                    <a:p>
                      <a:pPr algn="ctr" eaLnBrk="1" hangingPunct="1"/>
                      <a:r>
                        <a:rPr lang="en-US" altLang="en-CA" sz="4400" dirty="0">
                          <a:latin typeface="American Typewriter" panose="02090604020004020304" pitchFamily="18" charset="77"/>
                        </a:rPr>
                        <a:t>Athens</a:t>
                      </a: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143000"/>
            <a:ext cx="7315200" cy="768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Bucharest</a:t>
            </a:r>
          </a:p>
        </p:txBody>
      </p:sp>
      <p:sp>
        <p:nvSpPr>
          <p:cNvPr id="3" name="Arrow: Right 2">
            <a:hlinkClick r:id="rId3" action="ppaction://hlinksldjump"/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ChangeArrowheads="1"/>
          </p:cNvSpPr>
          <p:nvPr/>
        </p:nvSpPr>
        <p:spPr bwMode="auto">
          <a:xfrm>
            <a:off x="744538" y="1166813"/>
            <a:ext cx="79009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Riga</a:t>
            </a:r>
          </a:p>
        </p:txBody>
      </p:sp>
      <p:sp>
        <p:nvSpPr>
          <p:cNvPr id="2" name="Arrow: Right 1">
            <a:hlinkClick r:id="rId3" action="ppaction://hlinksldjump"/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914400" y="1752600"/>
            <a:ext cx="7162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Tokyo</a:t>
            </a:r>
          </a:p>
        </p:txBody>
      </p:sp>
      <p:sp>
        <p:nvSpPr>
          <p:cNvPr id="3" name="Arrow: Right 2">
            <a:hlinkClick r:id="rId3" action="ppaction://hlinksldjump"/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350" y="2243138"/>
            <a:ext cx="3289300" cy="11414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RULES</a:t>
            </a:r>
          </a:p>
        </p:txBody>
      </p:sp>
      <p:sp>
        <p:nvSpPr>
          <p:cNvPr id="4098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4724400" y="152400"/>
            <a:ext cx="4191000" cy="6553200"/>
          </a:xfrm>
        </p:spPr>
        <p:txBody>
          <a:bodyPr/>
          <a:lstStyle/>
          <a:p>
            <a:r>
              <a:rPr lang="en-US" altLang="en-US"/>
              <a:t>You will be divided into two teams. We will flip a coin to decide which team starts the game.</a:t>
            </a:r>
          </a:p>
          <a:p>
            <a:r>
              <a:rPr lang="en-US" altLang="en-US"/>
              <a:t>Each team will have 45 seconds to provide their answer.  The chosen spokesperson has to say, “Our final answer is…” within the 45 seconds. </a:t>
            </a:r>
          </a:p>
          <a:p>
            <a:r>
              <a:rPr lang="en-US" altLang="en-US"/>
              <a:t>If an answer is not provided within 45 seconds, the question will automatically be given to the other team.</a:t>
            </a:r>
          </a:p>
          <a:p>
            <a:r>
              <a:rPr lang="en-US" altLang="en-US"/>
              <a:t>If a team answers a question incorrectly, the other team will have the chance to steal, after which the correct answer will be provided.</a:t>
            </a:r>
          </a:p>
          <a:p>
            <a:r>
              <a:rPr lang="en-US" altLang="en-US"/>
              <a:t>If anyone is seen on their phone during the game (or cheating in any way), their team will lose their turn and 50 points will be deducted from their score.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</p:cNvPr>
          <p:cNvSpPr/>
          <p:nvPr/>
        </p:nvSpPr>
        <p:spPr>
          <a:xfrm>
            <a:off x="7543800" y="58166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938" name="Rectangle 4"/>
          <p:cNvSpPr>
            <a:spLocks noChangeArrowheads="1"/>
          </p:cNvSpPr>
          <p:nvPr/>
        </p:nvSpPr>
        <p:spPr bwMode="auto">
          <a:xfrm>
            <a:off x="914400" y="1752600"/>
            <a:ext cx="7162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Kuala Lumpur</a:t>
            </a:r>
          </a:p>
        </p:txBody>
      </p:sp>
      <p:sp>
        <p:nvSpPr>
          <p:cNvPr id="6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</p:cNvPr>
          <p:cNvSpPr/>
          <p:nvPr/>
        </p:nvSpPr>
        <p:spPr>
          <a:xfrm>
            <a:off x="7543800" y="5853113"/>
            <a:ext cx="1066800" cy="66198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914400" y="1752600"/>
            <a:ext cx="7162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Dhaka</a:t>
            </a:r>
          </a:p>
        </p:txBody>
      </p:sp>
      <p:sp>
        <p:nvSpPr>
          <p:cNvPr id="6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4"/>
          <p:cNvSpPr txBox="1">
            <a:spLocks noChangeArrowheads="1"/>
          </p:cNvSpPr>
          <p:nvPr/>
        </p:nvSpPr>
        <p:spPr bwMode="auto">
          <a:xfrm>
            <a:off x="4457700" y="1676400"/>
            <a:ext cx="185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endParaRPr lang="en-CA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Arrow: Right 2">
            <a:hlinkClick r:id="rId3" action="ppaction://hlinksldjump"/>
          </p:cNvPr>
          <p:cNvSpPr/>
          <p:nvPr/>
        </p:nvSpPr>
        <p:spPr>
          <a:xfrm>
            <a:off x="7572375" y="585311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4035" name="Rectangle 5"/>
          <p:cNvSpPr>
            <a:spLocks noChangeArrowheads="1"/>
          </p:cNvSpPr>
          <p:nvPr/>
        </p:nvSpPr>
        <p:spPr bwMode="auto">
          <a:xfrm>
            <a:off x="914400" y="1752600"/>
            <a:ext cx="7162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Ulanbaatar</a:t>
            </a:r>
          </a:p>
        </p:txBody>
      </p:sp>
      <p:sp>
        <p:nvSpPr>
          <p:cNvPr id="7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</p:cNvPr>
          <p:cNvSpPr/>
          <p:nvPr/>
        </p:nvSpPr>
        <p:spPr>
          <a:xfrm>
            <a:off x="7543800" y="5775325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6082" name="Rectangle 4"/>
          <p:cNvSpPr>
            <a:spLocks noChangeArrowheads="1"/>
          </p:cNvSpPr>
          <p:nvPr/>
        </p:nvSpPr>
        <p:spPr bwMode="auto">
          <a:xfrm>
            <a:off x="914400" y="1752600"/>
            <a:ext cx="7162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Tashkent</a:t>
            </a:r>
          </a:p>
        </p:txBody>
      </p:sp>
      <p:sp>
        <p:nvSpPr>
          <p:cNvPr id="6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</p:cNvPr>
          <p:cNvSpPr/>
          <p:nvPr/>
        </p:nvSpPr>
        <p:spPr>
          <a:xfrm>
            <a:off x="7543800" y="58689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600201" y="1700808"/>
            <a:ext cx="5708103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Cairo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466782" y="2492896"/>
            <a:ext cx="221043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Nairobi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</p:cNvPr>
          <p:cNvSpPr/>
          <p:nvPr/>
        </p:nvSpPr>
        <p:spPr>
          <a:xfrm>
            <a:off x="7543800" y="58435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655377" y="2420888"/>
            <a:ext cx="183324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Rabat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551112" y="2420888"/>
            <a:ext cx="404177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Antananarivo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Box 1"/>
          <p:cNvSpPr txBox="1">
            <a:spLocks noChangeArrowheads="1"/>
          </p:cNvSpPr>
          <p:nvPr/>
        </p:nvSpPr>
        <p:spPr bwMode="auto">
          <a:xfrm>
            <a:off x="4114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Arrow: Right 3">
            <a:hlinkClick r:id="rId3" action="ppaction://hlinksldjump"/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595245" y="2564904"/>
            <a:ext cx="395351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sz="4400" dirty="0">
                <a:latin typeface="American Typewriter" panose="02090604020004020304" pitchFamily="18" charset="77"/>
              </a:rPr>
              <a:t>Ouagadougou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3603" y="2967038"/>
            <a:ext cx="2296795" cy="768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Canada</a:t>
            </a: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7" name="Group 159"/>
          <p:cNvGraphicFramePr>
            <a:graphicFrameLocks noGrp="1"/>
          </p:cNvGraphicFramePr>
          <p:nvPr/>
        </p:nvGraphicFramePr>
        <p:xfrm>
          <a:off x="381000" y="304800"/>
          <a:ext cx="8382000" cy="563880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18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North America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South America</a:t>
                      </a: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Europe</a:t>
                      </a:r>
                      <a:endParaRPr kumimoji="0" lang="en-US" altLang="en-CA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Asia</a:t>
                      </a: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Africa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3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4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5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6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7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8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9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0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1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2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3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4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5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6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7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8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9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0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1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2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3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4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5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6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7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8" action="ppaction://hlinksldjump"/>
          </p:cNvPr>
          <p:cNvSpPr/>
          <p:nvPr/>
        </p:nvSpPr>
        <p:spPr>
          <a:xfrm>
            <a:off x="2933700" y="6096000"/>
            <a:ext cx="3276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FINAL JEOPARDY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28085" y="2967038"/>
            <a:ext cx="1687830" cy="768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U.S.A</a:t>
            </a: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88411" y="2967038"/>
            <a:ext cx="1567180" cy="768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Cuba</a:t>
            </a: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ChangeArrowheads="1"/>
          </p:cNvSpPr>
          <p:nvPr/>
        </p:nvSpPr>
        <p:spPr bwMode="auto">
          <a:xfrm>
            <a:off x="1063368" y="3044279"/>
            <a:ext cx="7010400" cy="768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14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Jamaica</a:t>
            </a: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2413" y="2659063"/>
            <a:ext cx="609917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Trinidad and Tobago</a:t>
            </a: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1447800" y="1981200"/>
            <a:ext cx="624840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800" dirty="0">
                <a:latin typeface="American Typewriter" panose="02090604020004020304" pitchFamily="18" charset="77"/>
              </a:rPr>
              <a:t>Brazil</a:t>
            </a: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9552" y="2276872"/>
            <a:ext cx="6716215" cy="1383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CA" sz="4800" dirty="0">
                <a:latin typeface="American Typewriter" panose="02090604020004020304" pitchFamily="18" charset="77"/>
              </a:rPr>
              <a:t>Argentina</a:t>
            </a:r>
            <a:endParaRPr lang="en-CA" altLang="en-US" sz="4800" dirty="0">
              <a:latin typeface="American Typewriter" panose="02090604020004020304" pitchFamily="18" charset="77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ChangeArrowheads="1"/>
          </p:cNvSpPr>
          <p:nvPr/>
        </p:nvSpPr>
        <p:spPr bwMode="auto">
          <a:xfrm>
            <a:off x="1181100" y="2060848"/>
            <a:ext cx="678180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800" dirty="0">
                <a:latin typeface="American Typewriter" panose="02090604020004020304" pitchFamily="18" charset="77"/>
              </a:rPr>
              <a:t>Peru</a:t>
            </a: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ChangeArrowheads="1"/>
          </p:cNvSpPr>
          <p:nvPr/>
        </p:nvSpPr>
        <p:spPr bwMode="auto">
          <a:xfrm>
            <a:off x="1962150" y="2286000"/>
            <a:ext cx="521970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800" dirty="0">
                <a:latin typeface="American Typewriter" panose="02090604020004020304" pitchFamily="18" charset="77"/>
              </a:rPr>
              <a:t>Venezuela</a:t>
            </a: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ChangeArrowheads="1"/>
          </p:cNvSpPr>
          <p:nvPr/>
        </p:nvSpPr>
        <p:spPr bwMode="auto">
          <a:xfrm>
            <a:off x="3153411" y="2659063"/>
            <a:ext cx="283718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Paraguay</a:t>
            </a: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ChangeArrowheads="1"/>
          </p:cNvSpPr>
          <p:nvPr/>
        </p:nvSpPr>
        <p:spPr bwMode="auto">
          <a:xfrm>
            <a:off x="3536315" y="2705725"/>
            <a:ext cx="207137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France</a:t>
            </a:r>
            <a:endParaRPr lang="en-US" altLang="en-CA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1371600"/>
            <a:ext cx="6400800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6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srgbClr val="FF0000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371600" y="1219200"/>
            <a:ext cx="63246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Ottawa</a:t>
            </a:r>
          </a:p>
        </p:txBody>
      </p:sp>
      <p:sp>
        <p:nvSpPr>
          <p:cNvPr id="2" name="Arrow: Right 1">
            <a:hlinkClick r:id="rId3" action="ppaction://hlinksldjump"/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95500" y="2492896"/>
            <a:ext cx="4953000" cy="768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Portugal</a:t>
            </a: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ChangeArrowheads="1"/>
          </p:cNvSpPr>
          <p:nvPr/>
        </p:nvSpPr>
        <p:spPr bwMode="auto">
          <a:xfrm>
            <a:off x="2095500" y="2492896"/>
            <a:ext cx="4953000" cy="144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Greece</a:t>
            </a:r>
            <a:endParaRPr lang="en-CA" altLang="en-US" sz="4400" dirty="0">
              <a:latin typeface="American Typewriter" panose="02090604020004020304" pitchFamily="18" charset="77"/>
            </a:endParaRPr>
          </a:p>
          <a:p>
            <a:pPr algn="ctr" eaLnBrk="1" hangingPunct="1"/>
            <a:endParaRPr lang="en-US" altLang="en-US" sz="4400" dirty="0">
              <a:latin typeface="American Typewriter" panose="020906040200040203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ChangeArrowheads="1"/>
          </p:cNvSpPr>
          <p:nvPr/>
        </p:nvSpPr>
        <p:spPr bwMode="auto">
          <a:xfrm>
            <a:off x="2095500" y="2564904"/>
            <a:ext cx="4953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Romania</a:t>
            </a: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ChangeArrowheads="1"/>
          </p:cNvSpPr>
          <p:nvPr/>
        </p:nvSpPr>
        <p:spPr bwMode="auto">
          <a:xfrm>
            <a:off x="3612832" y="2420888"/>
            <a:ext cx="191833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Latvia</a:t>
            </a: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ChangeArrowheads="1"/>
          </p:cNvSpPr>
          <p:nvPr/>
        </p:nvSpPr>
        <p:spPr bwMode="auto">
          <a:xfrm>
            <a:off x="1331640" y="2367171"/>
            <a:ext cx="6480720" cy="144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Japan</a:t>
            </a:r>
            <a:endParaRPr lang="en-CA" altLang="en-US" sz="4400" dirty="0">
              <a:latin typeface="American Typewriter" panose="02090604020004020304" pitchFamily="18" charset="77"/>
            </a:endParaRPr>
          </a:p>
          <a:p>
            <a:pPr algn="ctr" eaLnBrk="1" hangingPunct="1"/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4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ChangeArrowheads="1"/>
          </p:cNvSpPr>
          <p:nvPr/>
        </p:nvSpPr>
        <p:spPr bwMode="auto">
          <a:xfrm>
            <a:off x="3303557" y="3044825"/>
            <a:ext cx="258318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Malaysia</a:t>
            </a:r>
            <a:endParaRPr lang="en-US" altLang="en-CA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ChangeArrowheads="1"/>
          </p:cNvSpPr>
          <p:nvPr/>
        </p:nvSpPr>
        <p:spPr bwMode="auto">
          <a:xfrm>
            <a:off x="2898459" y="3044825"/>
            <a:ext cx="334708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Bangladesh</a:t>
            </a: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ChangeArrowheads="1"/>
          </p:cNvSpPr>
          <p:nvPr/>
        </p:nvSpPr>
        <p:spPr bwMode="auto">
          <a:xfrm>
            <a:off x="3229610" y="2705725"/>
            <a:ext cx="268478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Mongolia</a:t>
            </a:r>
            <a:endParaRPr lang="en-US" altLang="en-CA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ChangeArrowheads="1"/>
          </p:cNvSpPr>
          <p:nvPr/>
        </p:nvSpPr>
        <p:spPr bwMode="auto">
          <a:xfrm>
            <a:off x="2971165" y="2780928"/>
            <a:ext cx="3201670" cy="144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Uzbekistan</a:t>
            </a:r>
            <a:endParaRPr lang="en-CA" altLang="en-US" sz="4400" dirty="0">
              <a:latin typeface="American Typewriter" panose="02090604020004020304" pitchFamily="18" charset="77"/>
            </a:endParaRPr>
          </a:p>
          <a:p>
            <a:pPr eaLnBrk="1" hangingPunct="1"/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ChangeArrowheads="1"/>
          </p:cNvSpPr>
          <p:nvPr/>
        </p:nvSpPr>
        <p:spPr bwMode="auto">
          <a:xfrm>
            <a:off x="3672841" y="2819400"/>
            <a:ext cx="183959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Egypt</a:t>
            </a:r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</p:cNvPr>
          <p:cNvSpPr/>
          <p:nvPr/>
        </p:nvSpPr>
        <p:spPr>
          <a:xfrm>
            <a:off x="75438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18" name="TextBox 5"/>
          <p:cNvSpPr txBox="1">
            <a:spLocks noChangeArrowheads="1"/>
          </p:cNvSpPr>
          <p:nvPr/>
        </p:nvSpPr>
        <p:spPr bwMode="auto">
          <a:xfrm>
            <a:off x="1371600" y="1219200"/>
            <a:ext cx="6324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800" dirty="0">
                <a:latin typeface="American Typewriter" panose="02090604020004020304" pitchFamily="18" charset="77"/>
              </a:rPr>
              <a:t>Washington D.C.</a:t>
            </a:r>
            <a:endParaRPr lang="en-CA" altLang="en-US" sz="4800" dirty="0">
              <a:latin typeface="American Typewriter" panose="02090604020004020304" pitchFamily="18" charset="77"/>
            </a:endParaRPr>
          </a:p>
          <a:p>
            <a:pPr algn="ctr" eaLnBrk="1" hangingPunct="1"/>
            <a:endParaRPr lang="en-CA" altLang="en-US" sz="2800" dirty="0">
              <a:latin typeface="American Typewriter" panose="02090604020004020304" pitchFamily="18" charset="77"/>
            </a:endParaRPr>
          </a:p>
        </p:txBody>
      </p:sp>
      <p:sp>
        <p:nvSpPr>
          <p:cNvPr id="7" name="Arrow: Right 1">
            <a:hlinkClick r:id="rId4" action="ppaction://hlinksldjump"/>
          </p:cNvPr>
          <p:cNvSpPr/>
          <p:nvPr/>
        </p:nvSpPr>
        <p:spPr>
          <a:xfrm rot="10800000">
            <a:off x="5334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ChangeArrowheads="1"/>
          </p:cNvSpPr>
          <p:nvPr/>
        </p:nvSpPr>
        <p:spPr bwMode="auto">
          <a:xfrm>
            <a:off x="3635980" y="2564904"/>
            <a:ext cx="191833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Kenya</a:t>
            </a:r>
            <a:endParaRPr lang="en-US" altLang="en-CA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ChangeArrowheads="1"/>
          </p:cNvSpPr>
          <p:nvPr/>
        </p:nvSpPr>
        <p:spPr bwMode="auto">
          <a:xfrm>
            <a:off x="3339435" y="2659559"/>
            <a:ext cx="25114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Morocco</a:t>
            </a: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ChangeArrowheads="1"/>
          </p:cNvSpPr>
          <p:nvPr/>
        </p:nvSpPr>
        <p:spPr bwMode="auto">
          <a:xfrm>
            <a:off x="2836515" y="2659559"/>
            <a:ext cx="351726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Madagascar</a:t>
            </a: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ChangeArrowheads="1"/>
          </p:cNvSpPr>
          <p:nvPr/>
        </p:nvSpPr>
        <p:spPr bwMode="auto">
          <a:xfrm>
            <a:off x="477713" y="2659559"/>
            <a:ext cx="818857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Burkina Faso</a:t>
            </a: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ChangeArrowheads="1"/>
          </p:cNvSpPr>
          <p:nvPr/>
        </p:nvSpPr>
        <p:spPr bwMode="auto">
          <a:xfrm>
            <a:off x="2003425" y="838200"/>
            <a:ext cx="51371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>
                <a:latin typeface="American Typewriter" panose="02090604020004020304" pitchFamily="18" charset="77"/>
                <a:cs typeface="Arial" panose="020B0604020202020204" pitchFamily="34" charset="0"/>
              </a:rPr>
              <a:t>FINAL JEOPARDY</a:t>
            </a:r>
          </a:p>
        </p:txBody>
      </p:sp>
      <p:sp>
        <p:nvSpPr>
          <p:cNvPr id="5" name="Arrow: Right 1">
            <a:hlinkClick r:id="rId2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3971" name="TextBox 1"/>
          <p:cNvSpPr txBox="1">
            <a:spLocks noChangeArrowheads="1"/>
          </p:cNvSpPr>
          <p:nvPr/>
        </p:nvSpPr>
        <p:spPr bwMode="auto">
          <a:xfrm>
            <a:off x="266700" y="2058988"/>
            <a:ext cx="86106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We will read the final jeopardy question.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Both teams will write down their answers on the paper provided, as well as their wager.  You will have </a:t>
            </a:r>
            <a:r>
              <a:rPr lang="en-US" altLang="en-US" sz="2200" b="1"/>
              <a:t>two minutes</a:t>
            </a:r>
            <a:r>
              <a:rPr lang="en-US" altLang="en-US" sz="2200"/>
              <a:t>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Each team can wager up to the amount of points that they currently have.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correct, you get the amount of points you wagered.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incorrect, you lose the amount of points you wager.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ChangeArrowheads="1"/>
          </p:cNvSpPr>
          <p:nvPr/>
        </p:nvSpPr>
        <p:spPr bwMode="auto">
          <a:xfrm>
            <a:off x="1423987" y="1772816"/>
            <a:ext cx="62960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Name the only capital city that starts with the letter “Q” and the country associated with it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ChangeArrowheads="1"/>
          </p:cNvSpPr>
          <p:nvPr/>
        </p:nvSpPr>
        <p:spPr bwMode="auto">
          <a:xfrm>
            <a:off x="304800" y="2564904"/>
            <a:ext cx="85344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Quito, Ecuador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1371600"/>
            <a:ext cx="60198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3600" dirty="0">
              <a:latin typeface="+mj-lt"/>
            </a:endParaRPr>
          </a:p>
        </p:txBody>
      </p:sp>
      <p:sp>
        <p:nvSpPr>
          <p:cNvPr id="4" name="Arrow: Right 3">
            <a:hlinkClick r:id="rId3" action="ppaction://hlinksldjump"/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1447800" y="1371600"/>
            <a:ext cx="6477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Havana</a:t>
            </a:r>
          </a:p>
        </p:txBody>
      </p:sp>
      <p:sp>
        <p:nvSpPr>
          <p:cNvPr id="7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76300" y="1524000"/>
          <a:ext cx="7391400" cy="2682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9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82875">
                <a:tc>
                  <a:txBody>
                    <a:bodyPr/>
                    <a:lstStyle/>
                    <a:p>
                      <a:pPr algn="ctr" eaLnBrk="1" hangingPunct="1"/>
                      <a:r>
                        <a:rPr lang="en-US" altLang="en-CA" sz="4400" dirty="0">
                          <a:latin typeface="American Typewriter" panose="02090604020004020304" pitchFamily="18" charset="77"/>
                        </a:rPr>
                        <a:t>Kingston</a:t>
                      </a:r>
                    </a:p>
                  </a:txBody>
                  <a:tcPr marL="114300" marR="1143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12800" y="1730375"/>
          <a:ext cx="7518400" cy="144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algn="ctr" eaLnBrk="1" hangingPunct="1"/>
                      <a:r>
                        <a:rPr lang="en-US" altLang="en-CA" sz="4000" dirty="0">
                          <a:latin typeface="American Typewriter" panose="02090604020004020304" pitchFamily="18" charset="77"/>
                        </a:rPr>
                        <a:t>Port of Spain</a:t>
                      </a:r>
                    </a:p>
                  </a:txBody>
                  <a:tcPr marL="114289" marR="114289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2"/>
          <p:cNvSpPr txBox="1">
            <a:spLocks noChangeArrowheads="1"/>
          </p:cNvSpPr>
          <p:nvPr/>
        </p:nvSpPr>
        <p:spPr bwMode="auto">
          <a:xfrm>
            <a:off x="1371600" y="1371600"/>
            <a:ext cx="6019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CA" sz="4400" dirty="0">
                <a:latin typeface="American Typewriter" panose="02090604020004020304" pitchFamily="18" charset="77"/>
              </a:rPr>
              <a:t>Brasilia</a:t>
            </a:r>
          </a:p>
        </p:txBody>
      </p:sp>
      <p:sp>
        <p:nvSpPr>
          <p:cNvPr id="2" name="Arrow: Right 1">
            <a:hlinkClick r:id="rId3" action="ppaction://hlinksldjump"/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Arrow: Right 1">
            <a:hlinkClick r:id="rId4" action="ppaction://hlinksldjump"/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4766</TotalTime>
  <Words>378</Words>
  <Application>Microsoft Macintosh PowerPoint</Application>
  <PresentationFormat>On-screen Show (4:3)</PresentationFormat>
  <Paragraphs>129</Paragraphs>
  <Slides>56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American Typewriter</vt:lpstr>
      <vt:lpstr>Arial</vt:lpstr>
      <vt:lpstr>Calibri</vt:lpstr>
      <vt:lpstr>Gill Sans MT</vt:lpstr>
      <vt:lpstr>Times New Roman</vt:lpstr>
      <vt:lpstr>Parcel</vt:lpstr>
      <vt:lpstr>Countries &amp; Capitals</vt:lpstr>
      <vt:lpstr>RULES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jEOPARDY Template</dc:title>
  <dc:creator>Hassan Abbas Kara</dc:creator>
  <cp:lastModifiedBy>Hassan Abbas Kara</cp:lastModifiedBy>
  <cp:revision>8</cp:revision>
  <dcterms:created xsi:type="dcterms:W3CDTF">2020-04-29T19:05:00Z</dcterms:created>
  <dcterms:modified xsi:type="dcterms:W3CDTF">2020-05-08T02:07:32Z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